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61" r:id="rId2"/>
    <p:sldId id="262" r:id="rId3"/>
    <p:sldId id="263" r:id="rId4"/>
    <p:sldId id="264" r:id="rId5"/>
    <p:sldId id="279" r:id="rId6"/>
    <p:sldId id="281" r:id="rId7"/>
    <p:sldId id="280" r:id="rId8"/>
    <p:sldId id="282" r:id="rId9"/>
    <p:sldId id="283" r:id="rId10"/>
    <p:sldId id="267" r:id="rId11"/>
    <p:sldId id="265" r:id="rId12"/>
    <p:sldId id="269" r:id="rId13"/>
    <p:sldId id="258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61" name="Picture 5" descr="2578dc2d366e91_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584" y="285728"/>
            <a:ext cx="8616856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71670" y="571480"/>
            <a:ext cx="5100646" cy="26622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700" dirty="0">
                <a:solidFill>
                  <a:srgbClr val="FF0000"/>
                </a:solidFill>
              </a:rPr>
              <a:t>Использование </a:t>
            </a:r>
            <a:r>
              <a:rPr lang="ru-RU" sz="3700" dirty="0" smtClean="0">
                <a:solidFill>
                  <a:srgbClr val="FF0000"/>
                </a:solidFill>
              </a:rPr>
              <a:t/>
            </a:r>
            <a:br>
              <a:rPr lang="ru-RU" sz="3700" dirty="0" smtClean="0">
                <a:solidFill>
                  <a:srgbClr val="FF0000"/>
                </a:solidFill>
              </a:rPr>
            </a:br>
            <a:r>
              <a:rPr lang="ru-RU" sz="3700" dirty="0" smtClean="0">
                <a:solidFill>
                  <a:srgbClr val="FF0000"/>
                </a:solidFill>
              </a:rPr>
              <a:t>информационно-коммуникационных технологий </a:t>
            </a:r>
            <a:br>
              <a:rPr lang="ru-RU" sz="3700" dirty="0" smtClean="0">
                <a:solidFill>
                  <a:srgbClr val="FF0000"/>
                </a:solidFill>
              </a:rPr>
            </a:br>
            <a:r>
              <a:rPr lang="ru-RU" sz="3700" dirty="0" smtClean="0">
                <a:solidFill>
                  <a:srgbClr val="FF0000"/>
                </a:solidFill>
              </a:rPr>
              <a:t>в </a:t>
            </a:r>
            <a:r>
              <a:rPr lang="ru-RU" sz="3700" dirty="0">
                <a:solidFill>
                  <a:srgbClr val="FF0000"/>
                </a:solidFill>
              </a:rPr>
              <a:t>ДОУ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86050" y="4429132"/>
            <a:ext cx="5780164" cy="14584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2060"/>
                </a:solidFill>
              </a:rPr>
              <a:t>Подготовила:</a:t>
            </a:r>
            <a:r>
              <a:rPr lang="ru-RU" sz="2500" b="1" dirty="0">
                <a:solidFill>
                  <a:srgbClr val="002060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1800" b="1" dirty="0" smtClean="0">
                <a:solidFill>
                  <a:srgbClr val="002060"/>
                </a:solidFill>
              </a:rPr>
              <a:t>Воробьева Марина Анатольевна</a:t>
            </a:r>
          </a:p>
          <a:p>
            <a:pPr>
              <a:lnSpc>
                <a:spcPct val="90000"/>
              </a:lnSpc>
            </a:pPr>
            <a:r>
              <a:rPr lang="ru-RU" sz="1800" b="1" dirty="0" smtClean="0">
                <a:solidFill>
                  <a:srgbClr val="002060"/>
                </a:solidFill>
              </a:rPr>
              <a:t>Воспитатель МДОУ «Детский сад №7» комбинированного вида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4100" name="Picture 4" descr="pic_1346934769vP8Up87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876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6962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dirty="0">
                <a:solidFill>
                  <a:srgbClr val="FF0000"/>
                </a:solidFill>
              </a:rPr>
              <a:t>Человек образованный — тот,  кто знает, где найти то, чего он не знает</a:t>
            </a:r>
            <a:br>
              <a:rPr lang="ru-RU" sz="2900" dirty="0">
                <a:solidFill>
                  <a:srgbClr val="FF0000"/>
                </a:solidFill>
              </a:rPr>
            </a:br>
            <a:r>
              <a:rPr lang="ru-RU" sz="2900" dirty="0">
                <a:solidFill>
                  <a:srgbClr val="FF0000"/>
                </a:solidFill>
              </a:rPr>
              <a:t>                                      Георг </a:t>
            </a:r>
            <a:r>
              <a:rPr lang="ru-RU" sz="2900" dirty="0" err="1">
                <a:solidFill>
                  <a:srgbClr val="FF0000"/>
                </a:solidFill>
              </a:rPr>
              <a:t>Зиммель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857364"/>
            <a:ext cx="8072494" cy="442915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Использование информационно-коммуникационных технологий в детском саду – актуальная проблема современного дошкольного воспитания. </a:t>
            </a:r>
          </a:p>
        </p:txBody>
      </p:sp>
      <p:pic>
        <p:nvPicPr>
          <p:cNvPr id="5125" name="Picture 5" descr="2i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19400" y="4038600"/>
            <a:ext cx="3733800" cy="20621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100010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В своей работе педагог может использовать следующие средства информационно-коммуникативных технологий: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85786" y="2214554"/>
            <a:ext cx="7696200" cy="377665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700" dirty="0"/>
              <a:t>Компьютер</a:t>
            </a:r>
          </a:p>
          <a:p>
            <a:pPr>
              <a:lnSpc>
                <a:spcPct val="90000"/>
              </a:lnSpc>
            </a:pPr>
            <a:r>
              <a:rPr lang="ru-RU" sz="2700" dirty="0" smtClean="0"/>
              <a:t>Принтер</a:t>
            </a:r>
            <a:endParaRPr lang="ru-RU" sz="2700" dirty="0"/>
          </a:p>
          <a:p>
            <a:pPr>
              <a:lnSpc>
                <a:spcPct val="90000"/>
              </a:lnSpc>
            </a:pPr>
            <a:r>
              <a:rPr lang="ru-RU" sz="2700" dirty="0" smtClean="0"/>
              <a:t>Телевизор</a:t>
            </a:r>
            <a:endParaRPr lang="ru-RU" sz="2700" dirty="0"/>
          </a:p>
          <a:p>
            <a:pPr>
              <a:lnSpc>
                <a:spcPct val="90000"/>
              </a:lnSpc>
            </a:pPr>
            <a:r>
              <a:rPr lang="ru-RU" sz="2700" dirty="0"/>
              <a:t>Магнитофон</a:t>
            </a:r>
          </a:p>
          <a:p>
            <a:pPr>
              <a:lnSpc>
                <a:spcPct val="90000"/>
              </a:lnSpc>
            </a:pPr>
            <a:r>
              <a:rPr lang="ru-RU" sz="2700" dirty="0"/>
              <a:t>Фотоаппарат</a:t>
            </a:r>
          </a:p>
          <a:p>
            <a:pPr>
              <a:lnSpc>
                <a:spcPct val="90000"/>
              </a:lnSpc>
            </a:pPr>
            <a:r>
              <a:rPr lang="ru-RU" sz="2700" dirty="0"/>
              <a:t>Видеокамера</a:t>
            </a:r>
          </a:p>
          <a:p>
            <a:pPr>
              <a:lnSpc>
                <a:spcPct val="90000"/>
              </a:lnSpc>
            </a:pPr>
            <a:r>
              <a:rPr lang="ru-RU" sz="2700" dirty="0"/>
              <a:t>Электронные доски </a:t>
            </a:r>
            <a:endParaRPr lang="ru-RU" sz="2700" dirty="0" smtClean="0"/>
          </a:p>
          <a:p>
            <a:pPr>
              <a:lnSpc>
                <a:spcPct val="90000"/>
              </a:lnSpc>
            </a:pPr>
            <a:r>
              <a:rPr lang="ru-RU" sz="2700" dirty="0" smtClean="0"/>
              <a:t>Видеомагнитофон, DVD плейер </a:t>
            </a:r>
          </a:p>
          <a:p>
            <a:pPr>
              <a:lnSpc>
                <a:spcPct val="90000"/>
              </a:lnSpc>
            </a:pPr>
            <a:r>
              <a:rPr lang="ru-RU" sz="2700" dirty="0" err="1" smtClean="0"/>
              <a:t>Мультимедийный</a:t>
            </a:r>
            <a:r>
              <a:rPr lang="ru-RU" sz="2700" dirty="0" smtClean="0"/>
              <a:t> проектор</a:t>
            </a:r>
          </a:p>
          <a:p>
            <a:pPr>
              <a:lnSpc>
                <a:spcPct val="90000"/>
              </a:lnSpc>
            </a:pPr>
            <a:endParaRPr lang="ru-RU" sz="27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700" dirty="0"/>
          </a:p>
        </p:txBody>
      </p:sp>
      <p:pic>
        <p:nvPicPr>
          <p:cNvPr id="1026" name="Picture 2" descr="F:\IMG_51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909" y="2276872"/>
            <a:ext cx="3710535" cy="278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IMG_13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936438" cy="29523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IMG_20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744" y="404663"/>
            <a:ext cx="4206216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IMG_47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41351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P11806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3384400"/>
            <a:ext cx="2376264" cy="31683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886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xxx\Desktop\скрин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8604"/>
            <a:ext cx="7331313" cy="345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rcRect l="31502" t="11579" r="33221" b="35845"/>
          <a:stretch>
            <a:fillRect/>
          </a:stretch>
        </p:blipFill>
        <p:spPr bwMode="auto">
          <a:xfrm>
            <a:off x="5286380" y="428604"/>
            <a:ext cx="32400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xxx\Desktop\Безымянн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01008"/>
            <a:ext cx="525658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5" cstate="screen"/>
          <a:srcRect t="10074" r="28844" b="16033"/>
          <a:stretch>
            <a:fillRect/>
          </a:stretch>
        </p:blipFill>
        <p:spPr bwMode="auto">
          <a:xfrm>
            <a:off x="4277216" y="3284984"/>
            <a:ext cx="4038840" cy="271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468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6"/>
            <a:ext cx="3816424" cy="59260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4665"/>
            <a:ext cx="3672408" cy="60166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44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4665"/>
            <a:ext cx="4464496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669537" cy="450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99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97590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4665"/>
            <a:ext cx="4299607" cy="592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445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183880" cy="185738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Области применения 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ИКТ 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педагогами ДОУ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571744"/>
            <a:ext cx="8183880" cy="307183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Ведение документации.</a:t>
            </a:r>
          </a:p>
          <a:p>
            <a:pPr marL="514350" indent="-51435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981075" indent="-449263"/>
            <a:r>
              <a:rPr lang="ru-RU" b="1" dirty="0" smtClean="0">
                <a:solidFill>
                  <a:srgbClr val="002060"/>
                </a:solidFill>
              </a:rPr>
              <a:t>Календарные планы</a:t>
            </a:r>
          </a:p>
          <a:p>
            <a:pPr marL="981075" indent="-449263"/>
            <a:r>
              <a:rPr lang="ru-RU" b="1" dirty="0" smtClean="0">
                <a:solidFill>
                  <a:srgbClr val="002060"/>
                </a:solidFill>
              </a:rPr>
              <a:t>Перспективные планы</a:t>
            </a:r>
          </a:p>
          <a:p>
            <a:pPr marL="981075" indent="-449263"/>
            <a:r>
              <a:rPr lang="ru-RU" b="1" dirty="0" smtClean="0">
                <a:solidFill>
                  <a:srgbClr val="002060"/>
                </a:solidFill>
              </a:rPr>
              <a:t>Портфолио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00010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Особое место при использовании ИКТ занимает работа с родителями: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2500306"/>
            <a:ext cx="8183880" cy="335758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Возможность продемонстрировать любые документы, фотоматериалы;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Оптимальное сочетание индивидуальной работы с групповой;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Использование ИКТ при проведении родительских собраний. </a:t>
            </a:r>
            <a:endParaRPr lang="en-US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2858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Области применения ИКТ педагогами ДОУ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500306"/>
            <a:ext cx="8183880" cy="200026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2. Методическая работа,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повышение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квалификации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педагога.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11"/>
          <p:cNvSpPr>
            <a:spLocks noChangeArrowheads="1"/>
          </p:cNvSpPr>
          <p:nvPr/>
        </p:nvSpPr>
        <p:spPr bwMode="auto">
          <a:xfrm>
            <a:off x="152400" y="2286000"/>
            <a:ext cx="7010400" cy="4572000"/>
          </a:xfrm>
          <a:prstGeom prst="ellipse">
            <a:avLst/>
          </a:prstGeom>
          <a:solidFill>
            <a:srgbClr val="FFCC66"/>
          </a:solidFill>
          <a:ln w="9525">
            <a:solidFill>
              <a:srgbClr val="FF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</a:rPr>
              <a:t>Основные направления развития 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</a:rPr>
              <a:t>ИКТ в условиях ДОУ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42910" y="914400"/>
            <a:ext cx="2714644" cy="1219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Обучение работе на</a:t>
            </a:r>
            <a:br>
              <a:rPr lang="ru-RU" sz="2400" b="1" dirty="0">
                <a:latin typeface="Times New Roman" pitchFamily="18" charset="0"/>
              </a:rPr>
            </a:br>
            <a:r>
              <a:rPr lang="ru-RU" sz="2400" b="1" dirty="0">
                <a:latin typeface="Times New Roman" pitchFamily="18" charset="0"/>
              </a:rPr>
              <a:t> компьютере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1000100" y="785794"/>
            <a:ext cx="1905000" cy="1676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1071538" y="785794"/>
            <a:ext cx="1828800" cy="1676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2285984" y="2500306"/>
            <a:ext cx="3205178" cy="1023942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Средство развития и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воспитания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ребенка </a:t>
            </a: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2500298" y="3643314"/>
            <a:ext cx="3200400" cy="1295400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Средство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интерактивного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 обучения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1357290" y="5072074"/>
            <a:ext cx="4191000" cy="1143000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Средство мониторинга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 за усвоением программы</a:t>
            </a:r>
          </a:p>
        </p:txBody>
      </p:sp>
      <p:sp>
        <p:nvSpPr>
          <p:cNvPr id="8202" name="WordArt 10"/>
          <p:cNvSpPr>
            <a:spLocks noChangeArrowheads="1" noChangeShapeType="1" noTextEdit="1"/>
          </p:cNvSpPr>
          <p:nvPr/>
        </p:nvSpPr>
        <p:spPr bwMode="auto">
          <a:xfrm>
            <a:off x="457200" y="2743200"/>
            <a:ext cx="1524000" cy="2895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666699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ИКТ</a:t>
            </a:r>
          </a:p>
        </p:txBody>
      </p:sp>
      <p:sp>
        <p:nvSpPr>
          <p:cNvPr id="8203" name="Rectangle 12"/>
          <p:cNvSpPr>
            <a:spLocks noChangeArrowheads="1"/>
          </p:cNvSpPr>
          <p:nvPr/>
        </p:nvSpPr>
        <p:spPr bwMode="auto">
          <a:xfrm>
            <a:off x="5072066" y="857232"/>
            <a:ext cx="37147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</a:rPr>
              <a:t>Использование ИКТ </a:t>
            </a:r>
          </a:p>
          <a:p>
            <a:pPr algn="ctr"/>
            <a:r>
              <a:rPr lang="ru-RU" sz="2000" b="1" u="sng" dirty="0">
                <a:solidFill>
                  <a:srgbClr val="FF3300"/>
                </a:solidFill>
                <a:latin typeface="Times New Roman" pitchFamily="18" charset="0"/>
              </a:rPr>
              <a:t>не предусматривает</a:t>
            </a:r>
            <a:r>
              <a:rPr lang="ru-RU" sz="2000" b="1" dirty="0">
                <a:latin typeface="Times New Roman" pitchFamily="18" charset="0"/>
              </a:rPr>
              <a:t>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обучение детей основам информатики и вычислительной техники</a:t>
            </a:r>
          </a:p>
        </p:txBody>
      </p:sp>
      <p:sp>
        <p:nvSpPr>
          <p:cNvPr id="8204" name="AutoShape 13"/>
          <p:cNvSpPr>
            <a:spLocks noChangeArrowheads="1"/>
          </p:cNvSpPr>
          <p:nvPr/>
        </p:nvSpPr>
        <p:spPr bwMode="auto">
          <a:xfrm>
            <a:off x="3429000" y="1143000"/>
            <a:ext cx="1752600" cy="457200"/>
          </a:xfrm>
          <a:prstGeom prst="rightArrow">
            <a:avLst>
              <a:gd name="adj1" fmla="val 50000"/>
              <a:gd name="adj2" fmla="val 958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5" name="AutoShape 15"/>
          <p:cNvSpPr>
            <a:spLocks noChangeArrowheads="1"/>
          </p:cNvSpPr>
          <p:nvPr/>
        </p:nvSpPr>
        <p:spPr bwMode="auto">
          <a:xfrm>
            <a:off x="5867400" y="4648200"/>
            <a:ext cx="2895600" cy="914400"/>
          </a:xfrm>
          <a:prstGeom prst="flowChartAlternateProcess">
            <a:avLst/>
          </a:prstGeom>
          <a:solidFill>
            <a:srgbClr val="FFFFCC"/>
          </a:solidFill>
          <a:ln w="28575">
            <a:solidFill>
              <a:srgbClr val="FF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3300"/>
                </a:solidFill>
                <a:latin typeface="Times New Roman" pitchFamily="18" charset="0"/>
              </a:rPr>
              <a:t>Дидактические </a:t>
            </a:r>
          </a:p>
          <a:p>
            <a:pPr algn="ctr"/>
            <a:r>
              <a:rPr lang="ru-RU" sz="2400" b="1" dirty="0">
                <a:solidFill>
                  <a:srgbClr val="FF3300"/>
                </a:solidFill>
                <a:latin typeface="Times New Roman" pitchFamily="18" charset="0"/>
              </a:rPr>
              <a:t>компьютерные игры</a:t>
            </a:r>
          </a:p>
        </p:txBody>
      </p:sp>
      <p:sp>
        <p:nvSpPr>
          <p:cNvPr id="8206" name="AutoShape 16"/>
          <p:cNvSpPr>
            <a:spLocks noChangeArrowheads="1"/>
          </p:cNvSpPr>
          <p:nvPr/>
        </p:nvSpPr>
        <p:spPr bwMode="auto">
          <a:xfrm>
            <a:off x="5867400" y="2514600"/>
            <a:ext cx="2667000" cy="990600"/>
          </a:xfrm>
          <a:prstGeom prst="flowChartAlternateProcess">
            <a:avLst/>
          </a:prstGeom>
          <a:solidFill>
            <a:srgbClr val="FFFFCC"/>
          </a:solidFill>
          <a:ln w="28575">
            <a:solidFill>
              <a:srgbClr val="FF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3300"/>
                </a:solidFill>
                <a:latin typeface="Times New Roman" pitchFamily="18" charset="0"/>
              </a:rPr>
              <a:t>Развивающие </a:t>
            </a:r>
          </a:p>
          <a:p>
            <a:pPr algn="ctr"/>
            <a:r>
              <a:rPr lang="ru-RU" sz="2400" b="1">
                <a:solidFill>
                  <a:srgbClr val="FF3300"/>
                </a:solidFill>
                <a:latin typeface="Times New Roman" pitchFamily="18" charset="0"/>
              </a:rPr>
              <a:t>компьютерные</a:t>
            </a:r>
          </a:p>
          <a:p>
            <a:pPr algn="ctr"/>
            <a:r>
              <a:rPr lang="ru-RU" sz="2400" b="1">
                <a:solidFill>
                  <a:srgbClr val="FF3300"/>
                </a:solidFill>
                <a:latin typeface="Times New Roman" pitchFamily="18" charset="0"/>
              </a:rPr>
              <a:t> игры </a:t>
            </a:r>
          </a:p>
        </p:txBody>
      </p:sp>
      <p:sp>
        <p:nvSpPr>
          <p:cNvPr id="8207" name="AutoShape 17"/>
          <p:cNvSpPr>
            <a:spLocks noChangeArrowheads="1"/>
          </p:cNvSpPr>
          <p:nvPr/>
        </p:nvSpPr>
        <p:spPr bwMode="auto">
          <a:xfrm>
            <a:off x="5791200" y="3581400"/>
            <a:ext cx="3200400" cy="914400"/>
          </a:xfrm>
          <a:prstGeom prst="flowChartAlternateProcess">
            <a:avLst/>
          </a:prstGeom>
          <a:solidFill>
            <a:srgbClr val="FFFFCC"/>
          </a:solidFill>
          <a:ln w="28575">
            <a:solidFill>
              <a:srgbClr val="FF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3300"/>
                </a:solidFill>
                <a:latin typeface="Times New Roman" pitchFamily="18" charset="0"/>
              </a:rPr>
              <a:t>Аудиовизуальный ряд,</a:t>
            </a:r>
          </a:p>
          <a:p>
            <a:pPr algn="ctr"/>
            <a:r>
              <a:rPr lang="ru-RU" sz="2400" b="1">
                <a:solidFill>
                  <a:srgbClr val="FF3300"/>
                </a:solidFill>
                <a:latin typeface="Times New Roman" pitchFamily="18" charset="0"/>
              </a:rPr>
              <a:t> презентации</a:t>
            </a:r>
          </a:p>
        </p:txBody>
      </p:sp>
      <p:sp>
        <p:nvSpPr>
          <p:cNvPr id="8208" name="AutoShape 19"/>
          <p:cNvSpPr>
            <a:spLocks noChangeArrowheads="1"/>
          </p:cNvSpPr>
          <p:nvPr/>
        </p:nvSpPr>
        <p:spPr bwMode="auto">
          <a:xfrm>
            <a:off x="5791200" y="5638800"/>
            <a:ext cx="2971800" cy="990600"/>
          </a:xfrm>
          <a:prstGeom prst="flowChartAlternateProcess">
            <a:avLst/>
          </a:prstGeom>
          <a:solidFill>
            <a:srgbClr val="FFFFCC"/>
          </a:solidFill>
          <a:ln w="28575">
            <a:solidFill>
              <a:srgbClr val="FF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3300"/>
                </a:solidFill>
                <a:latin typeface="Times New Roman" pitchFamily="18" charset="0"/>
              </a:rPr>
              <a:t>Компьютерные игры</a:t>
            </a:r>
          </a:p>
          <a:p>
            <a:pPr algn="ctr"/>
            <a:r>
              <a:rPr lang="ru-RU" sz="2000" b="1">
                <a:solidFill>
                  <a:srgbClr val="FF3300"/>
                </a:solidFill>
                <a:latin typeface="Times New Roman" pitchFamily="18" charset="0"/>
              </a:rPr>
              <a:t> для индивидуальной</a:t>
            </a:r>
          </a:p>
          <a:p>
            <a:pPr algn="ctr"/>
            <a:r>
              <a:rPr lang="ru-RU" sz="2000" b="1">
                <a:solidFill>
                  <a:srgbClr val="FF3300"/>
                </a:solidFill>
                <a:latin typeface="Times New Roman" pitchFamily="18" charset="0"/>
              </a:rPr>
              <a:t> работы с ребенком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 animBg="1"/>
      <p:bldP spid="8199" grpId="0" animBg="1"/>
      <p:bldP spid="8200" grpId="0" animBg="1"/>
      <p:bldP spid="8201" grpId="0" animBg="1"/>
      <p:bldP spid="8203" grpId="0"/>
      <p:bldP spid="8205" grpId="0" animBg="1"/>
      <p:bldP spid="8206" grpId="0" animBg="1"/>
      <p:bldP spid="8207" grpId="0" animBg="1"/>
      <p:bldP spid="820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6962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СПАСИБО ЗА ВНИМАНИЕ!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698477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157</TotalTime>
  <Words>172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Презентация PowerPoint</vt:lpstr>
      <vt:lpstr>Использование  информационно-коммуникационных технологий  в ДОУ</vt:lpstr>
      <vt:lpstr>Человек образованный — тот,  кто знает, где найти то, чего он не знает                                       Георг Зиммель</vt:lpstr>
      <vt:lpstr>В своей работе педагог может использовать следующие средства информационно-коммуникативных технологий: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Области применения  ИКТ  педагогами ДОУ</vt:lpstr>
      <vt:lpstr>Особое место при использовании ИКТ занимает работа с родителями: </vt:lpstr>
      <vt:lpstr>Области применения ИКТ педагогами ДОУ</vt:lpstr>
      <vt:lpstr>Основные направления развития  ИКТ в условиях ДОУ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 информационно-коммуникационных технологий  в ДОУ</dc:title>
  <dc:creator>Рыбка</dc:creator>
  <cp:lastModifiedBy>xxx</cp:lastModifiedBy>
  <cp:revision>27</cp:revision>
  <dcterms:created xsi:type="dcterms:W3CDTF">2015-09-21T11:50:18Z</dcterms:created>
  <dcterms:modified xsi:type="dcterms:W3CDTF">2019-03-25T20:07:57Z</dcterms:modified>
</cp:coreProperties>
</file>